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8"/>
  </p:notesMasterIdLst>
  <p:sldIdLst>
    <p:sldId id="256" r:id="rId2"/>
    <p:sldId id="258" r:id="rId3"/>
    <p:sldId id="282" r:id="rId4"/>
    <p:sldId id="293" r:id="rId5"/>
    <p:sldId id="284" r:id="rId6"/>
    <p:sldId id="285" r:id="rId7"/>
    <p:sldId id="261" r:id="rId8"/>
    <p:sldId id="294" r:id="rId9"/>
    <p:sldId id="263" r:id="rId10"/>
    <p:sldId id="264" r:id="rId11"/>
    <p:sldId id="266" r:id="rId12"/>
    <p:sldId id="288" r:id="rId13"/>
    <p:sldId id="268" r:id="rId14"/>
    <p:sldId id="289" r:id="rId15"/>
    <p:sldId id="287" r:id="rId16"/>
    <p:sldId id="295" r:id="rId17"/>
  </p:sldIdLst>
  <p:sldSz cx="7315200" cy="5143500"/>
  <p:notesSz cx="6858000" cy="9144000"/>
  <p:embeddedFontLst>
    <p:embeddedFont>
      <p:font typeface="Algerian" panose="04020705040A02060702" pitchFamily="82" charset="0"/>
      <p:regular r:id="rId19"/>
    </p:embeddedFont>
    <p:embeddedFont>
      <p:font typeface="Bell MT" panose="02020503060305020303" pitchFamily="18" charset="0"/>
      <p:regular r:id="rId20"/>
      <p:bold r:id="rId21"/>
      <p:italic r:id="rId22"/>
    </p:embeddedFont>
    <p:embeddedFont>
      <p:font typeface="Lato" panose="020F0502020204030203" pitchFamily="34" charset="0"/>
      <p:regular r:id="rId23"/>
      <p:bold r:id="rId24"/>
      <p:italic r:id="rId25"/>
      <p:boldItalic r:id="rId26"/>
    </p:embeddedFont>
    <p:embeddedFont>
      <p:font typeface="Montserrat" panose="000005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F70CD5EC-B4BB-41E0-B3D8-A29872E6B931}">
          <p14:sldIdLst>
            <p14:sldId id="256"/>
            <p14:sldId id="258"/>
            <p14:sldId id="282"/>
            <p14:sldId id="293"/>
            <p14:sldId id="284"/>
            <p14:sldId id="285"/>
            <p14:sldId id="261"/>
            <p14:sldId id="294"/>
            <p14:sldId id="263"/>
            <p14:sldId id="264"/>
            <p14:sldId id="266"/>
            <p14:sldId id="288"/>
            <p14:sldId id="268"/>
            <p14:sldId id="289"/>
            <p14:sldId id="287"/>
            <p14:sldId id="295"/>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guide id="3" pos="2304">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enovo" initials="l"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1660" y="312"/>
      </p:cViewPr>
      <p:guideLst>
        <p:guide orient="horz" pos="1620"/>
        <p:guide pos="2880"/>
        <p:guide pos="230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eg>
</file>

<file path=ppt/media/image14.jpeg>
</file>

<file path=ppt/media/image15.jpeg>
</file>

<file path=ppt/media/image2.png>
</file>

<file path=ppt/media/image3.png>
</file>

<file path=ppt/media/image4.jp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990600" y="685800"/>
            <a:ext cx="48768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0396015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990600" y="685800"/>
            <a:ext cx="48768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990600" y="685800"/>
            <a:ext cx="48768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76c885e761eda56a_5:notes"/>
          <p:cNvSpPr>
            <a:spLocks noGrp="1" noRot="1" noChangeAspect="1"/>
          </p:cNvSpPr>
          <p:nvPr>
            <p:ph type="sldImg" idx="2"/>
          </p:nvPr>
        </p:nvSpPr>
        <p:spPr>
          <a:xfrm>
            <a:off x="990600" y="685800"/>
            <a:ext cx="48768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76c885e761eda56a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7968aaf265c85b39_1:notes"/>
          <p:cNvSpPr>
            <a:spLocks noGrp="1" noRot="1" noChangeAspect="1"/>
          </p:cNvSpPr>
          <p:nvPr>
            <p:ph type="sldImg" idx="2"/>
          </p:nvPr>
        </p:nvSpPr>
        <p:spPr>
          <a:xfrm>
            <a:off x="990600" y="685800"/>
            <a:ext cx="48768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7968aaf265c85b39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f87997393_0_864:notes"/>
          <p:cNvSpPr>
            <a:spLocks noGrp="1" noRot="1" noChangeAspect="1"/>
          </p:cNvSpPr>
          <p:nvPr>
            <p:ph type="sldImg" idx="2"/>
          </p:nvPr>
        </p:nvSpPr>
        <p:spPr>
          <a:xfrm>
            <a:off x="990600" y="685800"/>
            <a:ext cx="48768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76c885e761eda56a_0:notes"/>
          <p:cNvSpPr>
            <a:spLocks noGrp="1" noRot="1" noChangeAspect="1"/>
          </p:cNvSpPr>
          <p:nvPr>
            <p:ph type="sldImg" idx="2"/>
          </p:nvPr>
        </p:nvSpPr>
        <p:spPr>
          <a:xfrm>
            <a:off x="990600" y="685800"/>
            <a:ext cx="48768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76c885e761eda56a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63c7549557c86865_0:notes"/>
          <p:cNvSpPr>
            <a:spLocks noGrp="1" noRot="1" noChangeAspect="1"/>
          </p:cNvSpPr>
          <p:nvPr>
            <p:ph type="sldImg" idx="2"/>
          </p:nvPr>
        </p:nvSpPr>
        <p:spPr>
          <a:xfrm>
            <a:off x="990600" y="685800"/>
            <a:ext cx="48768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63c7549557c8686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2" y="0"/>
            <a:ext cx="412632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5581440" y="-25"/>
            <a:ext cx="1733760" cy="2012700"/>
          </a:xfrm>
          <a:prstGeom prst="rtTriangle">
            <a:avLst/>
          </a:prstGeom>
          <a:noFill/>
          <a:ln>
            <a:noFill/>
          </a:ln>
        </p:spPr>
      </p:pic>
      <p:sp>
        <p:nvSpPr>
          <p:cNvPr id="12" name="Google Shape;12;p2"/>
          <p:cNvSpPr txBox="1">
            <a:spLocks noGrp="1"/>
          </p:cNvSpPr>
          <p:nvPr>
            <p:ph type="ctrTitle"/>
          </p:nvPr>
        </p:nvSpPr>
        <p:spPr>
          <a:xfrm>
            <a:off x="2829720" y="1578401"/>
            <a:ext cx="40140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4067161" y="3924925"/>
            <a:ext cx="277656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6777969" y="4663218"/>
            <a:ext cx="43896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224463" y="225175"/>
            <a:ext cx="2291400" cy="184008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522257" y="576768"/>
            <a:ext cx="184008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3525120" y="5"/>
            <a:ext cx="379008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6777969" y="4663218"/>
            <a:ext cx="43896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038002" y="393750"/>
            <a:ext cx="563112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50616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169641" y="221751"/>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169641" y="284225"/>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169641" y="346699"/>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2" y="381004"/>
            <a:ext cx="830281"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038002" y="393750"/>
            <a:ext cx="563112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038002" y="1567551"/>
            <a:ext cx="563112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6777969" y="4663218"/>
            <a:ext cx="43896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50616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169641" y="221751"/>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169641" y="284225"/>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169641" y="346699"/>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2" y="381004"/>
            <a:ext cx="830281"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038002" y="393750"/>
            <a:ext cx="563112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038000" y="1567551"/>
            <a:ext cx="272256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3946577" y="1567551"/>
            <a:ext cx="272256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6777969" y="4663218"/>
            <a:ext cx="43896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50616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169641" y="221751"/>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169641" y="284225"/>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169641" y="346699"/>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2" y="381004"/>
            <a:ext cx="830281"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038002" y="393750"/>
            <a:ext cx="303912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038002" y="1972550"/>
            <a:ext cx="303912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6777969" y="4663218"/>
            <a:ext cx="43896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50616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169641" y="221751"/>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169641" y="284225"/>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169641" y="346699"/>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3525120" y="0"/>
            <a:ext cx="379008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659082" y="866776"/>
            <a:ext cx="3669601"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6777969" y="4663218"/>
            <a:ext cx="43896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2" y="4128575"/>
            <a:ext cx="559140"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650182" y="4305375"/>
            <a:ext cx="55488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6777969" y="4663218"/>
            <a:ext cx="43896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50616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169641" y="221751"/>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169641" y="284225"/>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169641" y="346699"/>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3525120" y="5"/>
            <a:ext cx="379008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659081" y="1284675"/>
            <a:ext cx="38208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659081" y="2643125"/>
            <a:ext cx="38208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6777969" y="4663218"/>
            <a:ext cx="43896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50616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169641" y="221751"/>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169641" y="284225"/>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169641" y="346699"/>
            <a:ext cx="17568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9361" y="445025"/>
            <a:ext cx="6816481"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249361" y="1152475"/>
            <a:ext cx="6816481"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6777969" y="4663218"/>
            <a:ext cx="43896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6" r:id="rId5"/>
    <p:sldLayoutId id="2147483657" r:id="rId6"/>
    <p:sldLayoutId id="2147483659" r:id="rId7"/>
    <p:sldLayoutId id="2147483660"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67378" y="1"/>
            <a:ext cx="7382576" cy="1622323"/>
          </a:xfrm>
          <a:prstGeom prst="rect">
            <a:avLst/>
          </a:prstGeom>
        </p:spPr>
        <p:txBody>
          <a:bodyPr spcFirstLastPara="1" wrap="square" lIns="91425" tIns="91425" rIns="91425" bIns="91425" anchor="t" anchorCtr="0">
            <a:noAutofit/>
          </a:bodyPr>
          <a:lstStyle/>
          <a:p>
            <a:pPr algn="ctr">
              <a:lnSpc>
                <a:spcPct val="150000"/>
              </a:lnSpc>
            </a:pPr>
            <a:r>
              <a:rPr lang="en-US" sz="2000" b="1" dirty="0">
                <a:latin typeface="Times New Roman" pitchFamily="18" charset="0"/>
                <a:cs typeface="Times New Roman" pitchFamily="18" charset="0"/>
              </a:rPr>
              <a:t>MINI PROJECT</a:t>
            </a:r>
            <a:br>
              <a:rPr lang="en-US" sz="2000" b="1" dirty="0">
                <a:latin typeface="Times New Roman" pitchFamily="18" charset="0"/>
                <a:cs typeface="Times New Roman" pitchFamily="18" charset="0"/>
              </a:rPr>
            </a:br>
            <a:r>
              <a:rPr lang="en-US" sz="2000" b="1" dirty="0">
                <a:latin typeface="Times New Roman" pitchFamily="18" charset="0"/>
                <a:cs typeface="Times New Roman" pitchFamily="18" charset="0"/>
              </a:rPr>
              <a:t>ON</a:t>
            </a:r>
            <a:br>
              <a:rPr lang="en-US" sz="2000" b="1" dirty="0">
                <a:latin typeface="Times New Roman" pitchFamily="18" charset="0"/>
                <a:cs typeface="Times New Roman" pitchFamily="18" charset="0"/>
              </a:rPr>
            </a:br>
            <a:r>
              <a:rPr lang="en-US" sz="2000" b="1" dirty="0">
                <a:latin typeface="Times New Roman" pitchFamily="18" charset="0"/>
                <a:cs typeface="Times New Roman" pitchFamily="18" charset="0"/>
              </a:rPr>
              <a:t> TALK LIME  </a:t>
            </a:r>
            <a:br>
              <a:rPr lang="en-US" sz="2000" b="1" dirty="0">
                <a:latin typeface="Times New Roman" pitchFamily="18" charset="0"/>
                <a:cs typeface="Times New Roman" pitchFamily="18" charset="0"/>
              </a:rPr>
            </a:br>
            <a:br>
              <a:rPr lang="en-US" sz="2000" b="1" dirty="0">
                <a:latin typeface="Times New Roman" pitchFamily="18" charset="0"/>
                <a:cs typeface="Times New Roman" pitchFamily="18" charset="0"/>
              </a:rPr>
            </a:br>
            <a:endParaRPr sz="2000" b="1" dirty="0">
              <a:latin typeface="Times New Roman" pitchFamily="18" charset="0"/>
              <a:cs typeface="Times New Roman" pitchFamily="18" charset="0"/>
            </a:endParaRPr>
          </a:p>
        </p:txBody>
      </p:sp>
      <p:sp>
        <p:nvSpPr>
          <p:cNvPr id="5" name="Google Shape;229;p17"/>
          <p:cNvSpPr txBox="1">
            <a:spLocks/>
          </p:cNvSpPr>
          <p:nvPr/>
        </p:nvSpPr>
        <p:spPr>
          <a:xfrm>
            <a:off x="0" y="3075040"/>
            <a:ext cx="7315200" cy="20684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pPr marL="0" indent="0" algn="ctr">
              <a:lnSpc>
                <a:spcPct val="150000"/>
              </a:lnSpc>
              <a:spcAft>
                <a:spcPts val="1600"/>
              </a:spcAft>
              <a:buNone/>
            </a:pPr>
            <a:r>
              <a:rPr lang="en-US" sz="1600" b="1" dirty="0">
                <a:latin typeface="Times New Roman" pitchFamily="18" charset="0"/>
                <a:cs typeface="Times New Roman" pitchFamily="18" charset="0"/>
              </a:rPr>
              <a:t>SUBMITTED TO – MR. </a:t>
            </a:r>
            <a:r>
              <a:rPr lang="en-US" sz="1800" dirty="0">
                <a:effectLst/>
                <a:latin typeface="Times New Roman" panose="02020603050405020304" pitchFamily="18" charset="0"/>
                <a:ea typeface="Times New Roman" panose="02020603050405020304" pitchFamily="18" charset="0"/>
              </a:rPr>
              <a:t>Md.</a:t>
            </a:r>
            <a:r>
              <a:rPr lang="en-US" sz="1800" spc="-85"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Farmanual</a:t>
            </a:r>
            <a:r>
              <a:rPr lang="en-US" sz="1800" spc="-6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Haque</a:t>
            </a:r>
            <a:r>
              <a:rPr lang="en-US" sz="1800" spc="-385" dirty="0">
                <a:effectLst/>
                <a:latin typeface="Times New Roman" panose="02020603050405020304" pitchFamily="18" charset="0"/>
                <a:ea typeface="Times New Roman" panose="02020603050405020304" pitchFamily="18" charset="0"/>
              </a:rPr>
              <a:t> </a:t>
            </a:r>
            <a:endParaRPr lang="en-US" sz="1600" dirty="0">
              <a:latin typeface="Bell MT" pitchFamily="18" charset="0"/>
            </a:endParaRPr>
          </a:p>
          <a:p>
            <a:pPr marL="0" indent="0" algn="ctr">
              <a:lnSpc>
                <a:spcPct val="100000"/>
              </a:lnSpc>
              <a:spcAft>
                <a:spcPts val="1600"/>
              </a:spcAft>
              <a:buNone/>
            </a:pPr>
            <a:r>
              <a:rPr lang="en-US" sz="1600" dirty="0">
                <a:latin typeface="Bell MT" pitchFamily="18" charset="0"/>
              </a:rPr>
              <a:t>Department of Computer Engineering &amp; Applications</a:t>
            </a:r>
          </a:p>
          <a:p>
            <a:pPr marL="146050" indent="0" algn="ctr">
              <a:lnSpc>
                <a:spcPct val="100000"/>
              </a:lnSpc>
              <a:buFont typeface="Lato"/>
              <a:buNone/>
            </a:pPr>
            <a:r>
              <a:rPr lang="en-US" sz="1600" dirty="0">
                <a:latin typeface="Algerian" pitchFamily="82" charset="0"/>
              </a:rPr>
              <a:t>Institute of Engineering &amp; Technology</a:t>
            </a:r>
          </a:p>
          <a:p>
            <a:pPr marL="146050" indent="0" algn="ctr">
              <a:lnSpc>
                <a:spcPct val="100000"/>
              </a:lnSpc>
              <a:buFont typeface="Lato"/>
              <a:buNone/>
            </a:pPr>
            <a:r>
              <a:rPr lang="en-US" sz="1600" dirty="0">
                <a:latin typeface="Algerian" pitchFamily="82" charset="0"/>
              </a:rPr>
              <a:t>GLA University</a:t>
            </a:r>
          </a:p>
          <a:p>
            <a:pPr marL="146050" indent="0" algn="ctr">
              <a:lnSpc>
                <a:spcPct val="100000"/>
              </a:lnSpc>
              <a:buFont typeface="Lato"/>
              <a:buNone/>
            </a:pPr>
            <a:r>
              <a:rPr lang="en-US" sz="1600" dirty="0">
                <a:latin typeface="Algerian" pitchFamily="82" charset="0"/>
              </a:rPr>
              <a:t>Mathura-281406,INDIA</a:t>
            </a:r>
          </a:p>
          <a:p>
            <a:pPr algn="ctr"/>
            <a:endParaRPr lang="en-US" sz="1400" dirty="0">
              <a:latin typeface="Algerian" pitchFamily="82" charset="0"/>
            </a:endParaRPr>
          </a:p>
          <a:p>
            <a:pPr marL="0" indent="0">
              <a:spcAft>
                <a:spcPts val="1600"/>
              </a:spcAft>
              <a:buFont typeface="Lato"/>
              <a:buNone/>
            </a:pP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5942" y="1622324"/>
            <a:ext cx="2688825" cy="136585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5"/>
          <p:cNvSpPr txBox="1">
            <a:spLocks noGrp="1"/>
          </p:cNvSpPr>
          <p:nvPr>
            <p:ph type="title"/>
          </p:nvPr>
        </p:nvSpPr>
        <p:spPr>
          <a:xfrm>
            <a:off x="346588" y="1779370"/>
            <a:ext cx="4505633"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400" b="1" dirty="0">
                <a:solidFill>
                  <a:schemeClr val="bg1"/>
                </a:solidFill>
                <a:latin typeface="Algerian" pitchFamily="82" charset="0"/>
              </a:rPr>
              <a:t>02</a:t>
            </a:r>
            <a:br>
              <a:rPr lang="en-US" b="1" dirty="0">
                <a:solidFill>
                  <a:schemeClr val="bg1"/>
                </a:solidFill>
                <a:latin typeface="Algerian" pitchFamily="82" charset="0"/>
              </a:rPr>
            </a:br>
            <a:r>
              <a:rPr lang="en-US" sz="3600" b="1" dirty="0">
                <a:solidFill>
                  <a:schemeClr val="bg1"/>
                </a:solidFill>
                <a:latin typeface="Algerian" pitchFamily="82" charset="0"/>
              </a:rPr>
              <a:t>Software Design</a:t>
            </a:r>
            <a:endParaRPr sz="3600" b="1" dirty="0">
              <a:solidFill>
                <a:schemeClr val="bg1"/>
              </a:solidFill>
              <a:latin typeface="Algerian" pitchFamily="82" charset="0"/>
            </a:endParaRPr>
          </a:p>
        </p:txBody>
      </p:sp>
      <p:pic>
        <p:nvPicPr>
          <p:cNvPr id="290" name="Google Shape;290;p25" descr="offset_comp_267026.jpg"/>
          <p:cNvPicPr preferRelativeResize="0"/>
          <p:nvPr/>
        </p:nvPicPr>
        <p:blipFill rotWithShape="1">
          <a:blip r:embed="rId3">
            <a:alphaModFix/>
          </a:blip>
          <a:srcRect l="39740" t="41470" r="17180" b="-6208"/>
          <a:stretch/>
        </p:blipFill>
        <p:spPr>
          <a:xfrm rot="-5400000">
            <a:off x="4324970" y="2948580"/>
            <a:ext cx="2431500" cy="1948800"/>
          </a:xfrm>
          <a:prstGeom prst="diagStripe">
            <a:avLst>
              <a:gd name="adj" fmla="val 50445"/>
            </a:avLst>
          </a:prstGeom>
          <a:noFill/>
          <a:ln>
            <a:noFill/>
          </a:ln>
        </p:spPr>
      </p:pic>
      <p:pic>
        <p:nvPicPr>
          <p:cNvPr id="291" name="Google Shape;291;p25" descr="offset_comp_457517_edited2.jpg"/>
          <p:cNvPicPr preferRelativeResize="0"/>
          <p:nvPr/>
        </p:nvPicPr>
        <p:blipFill rotWithShape="1">
          <a:blip r:embed="rId4">
            <a:alphaModFix/>
          </a:blip>
          <a:srcRect l="28499" t="35784" r="21977" b="-10133"/>
          <a:stretch/>
        </p:blipFill>
        <p:spPr>
          <a:xfrm rot="-5400000">
            <a:off x="4324685" y="1589158"/>
            <a:ext cx="2504700" cy="2007600"/>
          </a:xfrm>
          <a:prstGeom prst="diagStripe">
            <a:avLst>
              <a:gd name="adj" fmla="val 50445"/>
            </a:avLst>
          </a:prstGeom>
          <a:noFill/>
          <a:ln>
            <a:noFill/>
          </a:ln>
        </p:spPr>
      </p:pic>
      <p:pic>
        <p:nvPicPr>
          <p:cNvPr id="292" name="Google Shape;292;p25" descr="offset_comp_442889_edtied2.jpg"/>
          <p:cNvPicPr preferRelativeResize="0"/>
          <p:nvPr/>
        </p:nvPicPr>
        <p:blipFill rotWithShape="1">
          <a:blip r:embed="rId5">
            <a:alphaModFix/>
          </a:blip>
          <a:srcRect l="23925" t="16463" r="30743" b="15476"/>
          <a:stretch/>
        </p:blipFill>
        <p:spPr>
          <a:xfrm rot="5400000">
            <a:off x="5059440" y="2388161"/>
            <a:ext cx="2504700" cy="2007600"/>
          </a:xfrm>
          <a:prstGeom prst="diagStripe">
            <a:avLst>
              <a:gd name="adj" fmla="val 50445"/>
            </a:avLst>
          </a:prstGeom>
          <a:noFill/>
          <a:ln>
            <a:noFill/>
          </a:ln>
        </p:spPr>
      </p:pic>
      <p:sp>
        <p:nvSpPr>
          <p:cNvPr id="293" name="Google Shape;293;p25"/>
          <p:cNvSpPr/>
          <p:nvPr/>
        </p:nvSpPr>
        <p:spPr>
          <a:xfrm>
            <a:off x="7315203" y="4834379"/>
            <a:ext cx="206928" cy="311603"/>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7"/>
          <p:cNvSpPr txBox="1">
            <a:spLocks noGrp="1"/>
          </p:cNvSpPr>
          <p:nvPr>
            <p:ph type="title"/>
          </p:nvPr>
        </p:nvSpPr>
        <p:spPr>
          <a:xfrm>
            <a:off x="1038002" y="393750"/>
            <a:ext cx="563112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Algerian" pitchFamily="82" charset="0"/>
              </a:rPr>
              <a:t>Overlay:</a:t>
            </a:r>
            <a:endParaRPr b="1" dirty="0">
              <a:latin typeface="Algerian" pitchFamily="82" charset="0"/>
            </a:endParaRPr>
          </a:p>
        </p:txBody>
      </p:sp>
      <p:sp>
        <p:nvSpPr>
          <p:cNvPr id="332" name="Google Shape;332;p27"/>
          <p:cNvSpPr txBox="1">
            <a:spLocks noGrp="1"/>
          </p:cNvSpPr>
          <p:nvPr>
            <p:ph type="body" idx="1"/>
          </p:nvPr>
        </p:nvSpPr>
        <p:spPr>
          <a:xfrm>
            <a:off x="807447" y="1003774"/>
            <a:ext cx="6297614" cy="38041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600" b="1" dirty="0">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id="{B2C84031-16E2-0069-BF1E-F154DDC2648F}"/>
              </a:ext>
            </a:extLst>
          </p:cNvPr>
          <p:cNvPicPr>
            <a:picLocks noChangeAspect="1"/>
          </p:cNvPicPr>
          <p:nvPr/>
        </p:nvPicPr>
        <p:blipFill>
          <a:blip r:embed="rId3"/>
          <a:stretch>
            <a:fillRect/>
          </a:stretch>
        </p:blipFill>
        <p:spPr>
          <a:xfrm>
            <a:off x="807446" y="1003774"/>
            <a:ext cx="6372999" cy="393398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9082" y="866776"/>
            <a:ext cx="4738828" cy="3521100"/>
          </a:xfrm>
        </p:spPr>
        <p:txBody>
          <a:bodyPr/>
          <a:lstStyle/>
          <a:p>
            <a:r>
              <a:rPr lang="en-US" sz="6000" b="1" dirty="0"/>
              <a:t>03</a:t>
            </a:r>
            <a:br>
              <a:rPr lang="en-US" dirty="0"/>
            </a:br>
            <a:r>
              <a:rPr lang="en-US" sz="4000" b="1" dirty="0"/>
              <a:t>System Testing</a:t>
            </a:r>
          </a:p>
        </p:txBody>
      </p:sp>
    </p:spTree>
    <p:extLst>
      <p:ext uri="{BB962C8B-B14F-4D97-AF65-F5344CB8AC3E}">
        <p14:creationId xmlns:p14="http://schemas.microsoft.com/office/powerpoint/2010/main" val="4012298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29"/>
          <p:cNvSpPr txBox="1">
            <a:spLocks noGrp="1"/>
          </p:cNvSpPr>
          <p:nvPr>
            <p:ph type="title"/>
          </p:nvPr>
        </p:nvSpPr>
        <p:spPr>
          <a:xfrm>
            <a:off x="1076412" y="426736"/>
            <a:ext cx="563112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Algerian" pitchFamily="82" charset="0"/>
                <a:cs typeface="Times New Roman" pitchFamily="18" charset="0"/>
              </a:rPr>
              <a:t>Login:</a:t>
            </a:r>
            <a:endParaRPr b="1" dirty="0">
              <a:latin typeface="Algerian" pitchFamily="82" charset="0"/>
              <a:cs typeface="Times New Roman" pitchFamily="18" charset="0"/>
            </a:endParaRPr>
          </a:p>
        </p:txBody>
      </p:sp>
      <p:pic>
        <p:nvPicPr>
          <p:cNvPr id="4" name="Picture 3">
            <a:extLst>
              <a:ext uri="{FF2B5EF4-FFF2-40B4-BE49-F238E27FC236}">
                <a16:creationId xmlns:a16="http://schemas.microsoft.com/office/drawing/2014/main" id="{7001836F-0C94-5E6C-3CEC-D80C86482423}"/>
              </a:ext>
            </a:extLst>
          </p:cNvPr>
          <p:cNvPicPr>
            <a:picLocks noChangeAspect="1"/>
          </p:cNvPicPr>
          <p:nvPr/>
        </p:nvPicPr>
        <p:blipFill>
          <a:blip r:embed="rId3"/>
          <a:stretch>
            <a:fillRect/>
          </a:stretch>
        </p:blipFill>
        <p:spPr>
          <a:xfrm>
            <a:off x="1177870" y="1255362"/>
            <a:ext cx="5331417" cy="360238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739" y="564434"/>
            <a:ext cx="5173905" cy="3521100"/>
          </a:xfrm>
        </p:spPr>
        <p:txBody>
          <a:bodyPr/>
          <a:lstStyle/>
          <a:p>
            <a:r>
              <a:rPr lang="en-US" sz="6000" b="1" dirty="0"/>
              <a:t>04</a:t>
            </a:r>
            <a:br>
              <a:rPr lang="en-US" dirty="0"/>
            </a:br>
            <a:r>
              <a:rPr lang="en-US" sz="4400" b="1" dirty="0"/>
              <a:t>Implementation</a:t>
            </a:r>
            <a:endParaRPr lang="en-US" b="1" dirty="0"/>
          </a:p>
        </p:txBody>
      </p:sp>
    </p:spTree>
    <p:extLst>
      <p:ext uri="{BB962C8B-B14F-4D97-AF65-F5344CB8AC3E}">
        <p14:creationId xmlns:p14="http://schemas.microsoft.com/office/powerpoint/2010/main" val="10067308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8002" y="393750"/>
            <a:ext cx="5908488" cy="1493100"/>
          </a:xfrm>
        </p:spPr>
        <p:txBody>
          <a:bodyPr/>
          <a:lstStyle/>
          <a:p>
            <a:r>
              <a:rPr lang="en-US" b="1" dirty="0"/>
              <a:t>Implementation:</a:t>
            </a:r>
            <a:br>
              <a:rPr lang="en-US" b="1" dirty="0"/>
            </a:br>
            <a:r>
              <a:rPr lang="en-US" sz="1400" dirty="0"/>
              <a:t>The website is finally implemented using React </a:t>
            </a:r>
            <a:r>
              <a:rPr lang="en-US" sz="1400" dirty="0" err="1"/>
              <a:t>Js</a:t>
            </a:r>
            <a:r>
              <a:rPr lang="en-US" sz="1400" dirty="0"/>
              <a:t>, CSS, </a:t>
            </a:r>
            <a:r>
              <a:rPr lang="en-US" sz="1400" dirty="0" err="1"/>
              <a:t>NodeJs</a:t>
            </a:r>
            <a:r>
              <a:rPr lang="en-US" sz="1400" dirty="0"/>
              <a:t>, MongoDB </a:t>
            </a:r>
            <a:r>
              <a:rPr lang="en-US" dirty="0"/>
              <a:t>.</a:t>
            </a:r>
          </a:p>
        </p:txBody>
      </p:sp>
      <p:pic>
        <p:nvPicPr>
          <p:cNvPr id="5" name="Picture 4">
            <a:extLst>
              <a:ext uri="{FF2B5EF4-FFF2-40B4-BE49-F238E27FC236}">
                <a16:creationId xmlns:a16="http://schemas.microsoft.com/office/drawing/2014/main" id="{37DE6F71-CB4E-CB6D-6F4B-33735DF8EC26}"/>
              </a:ext>
            </a:extLst>
          </p:cNvPr>
          <p:cNvPicPr>
            <a:picLocks noChangeAspect="1"/>
          </p:cNvPicPr>
          <p:nvPr/>
        </p:nvPicPr>
        <p:blipFill>
          <a:blip r:embed="rId2"/>
          <a:stretch>
            <a:fillRect/>
          </a:stretch>
        </p:blipFill>
        <p:spPr>
          <a:xfrm>
            <a:off x="782664" y="1580826"/>
            <a:ext cx="5908489" cy="3246896"/>
          </a:xfrm>
          <a:prstGeom prst="rect">
            <a:avLst/>
          </a:prstGeom>
        </p:spPr>
      </p:pic>
    </p:spTree>
    <p:extLst>
      <p:ext uri="{BB962C8B-B14F-4D97-AF65-F5344CB8AC3E}">
        <p14:creationId xmlns:p14="http://schemas.microsoft.com/office/powerpoint/2010/main" val="34344647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9082" y="866776"/>
            <a:ext cx="4606092" cy="3521100"/>
          </a:xfrm>
        </p:spPr>
        <p:txBody>
          <a:bodyPr/>
          <a:lstStyle/>
          <a:p>
            <a:r>
              <a:rPr lang="en-US" sz="5400" b="1" dirty="0">
                <a:latin typeface="Times New Roman" pitchFamily="18" charset="0"/>
                <a:cs typeface="Times New Roman" pitchFamily="18" charset="0"/>
              </a:rPr>
              <a:t>THANK YOU</a:t>
            </a:r>
          </a:p>
        </p:txBody>
      </p:sp>
    </p:spTree>
    <p:extLst>
      <p:ext uri="{BB962C8B-B14F-4D97-AF65-F5344CB8AC3E}">
        <p14:creationId xmlns:p14="http://schemas.microsoft.com/office/powerpoint/2010/main" val="3310851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741249" y="165539"/>
            <a:ext cx="563112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b="1" dirty="0">
                <a:solidFill>
                  <a:schemeClr val="bg1"/>
                </a:solidFill>
                <a:latin typeface="Times New Roman" pitchFamily="18" charset="0"/>
                <a:cs typeface="Times New Roman" pitchFamily="18" charset="0"/>
              </a:rPr>
              <a:t>TABLE OF CONTENTS</a:t>
            </a:r>
            <a:endParaRPr sz="3200" b="1" dirty="0">
              <a:solidFill>
                <a:schemeClr val="bg1"/>
              </a:solidFill>
              <a:latin typeface="Times New Roman" pitchFamily="18" charset="0"/>
              <a:cs typeface="Times New Roman" pitchFamily="18" charset="0"/>
            </a:endParaRPr>
          </a:p>
        </p:txBody>
      </p:sp>
      <p:sp>
        <p:nvSpPr>
          <p:cNvPr id="248" name="Google Shape;248;p19"/>
          <p:cNvSpPr txBox="1">
            <a:spLocks noGrp="1"/>
          </p:cNvSpPr>
          <p:nvPr>
            <p:ph type="body" idx="1"/>
          </p:nvPr>
        </p:nvSpPr>
        <p:spPr>
          <a:xfrm>
            <a:off x="770320" y="845105"/>
            <a:ext cx="5631120" cy="399236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400" b="1" i="1" dirty="0">
                <a:latin typeface="Times New Roman" pitchFamily="18" charset="0"/>
                <a:ea typeface="Arial"/>
                <a:cs typeface="Times New Roman" pitchFamily="18" charset="0"/>
                <a:sym typeface="Arial"/>
              </a:rPr>
              <a:t>       </a:t>
            </a:r>
            <a:r>
              <a:rPr lang="en-US" sz="1800" b="1" u="sng" dirty="0">
                <a:solidFill>
                  <a:schemeClr val="tx2">
                    <a:lumMod val="60000"/>
                    <a:lumOff val="40000"/>
                  </a:schemeClr>
                </a:solidFill>
                <a:latin typeface="Times New Roman" pitchFamily="18" charset="0"/>
                <a:ea typeface="Arial"/>
                <a:cs typeface="Times New Roman" pitchFamily="18" charset="0"/>
                <a:sym typeface="Arial"/>
              </a:rPr>
              <a:t>Introduction</a:t>
            </a:r>
          </a:p>
          <a:p>
            <a:pPr marL="0" lvl="0" indent="0" rtl="0">
              <a:spcBef>
                <a:spcPts val="0"/>
              </a:spcBef>
              <a:spcAft>
                <a:spcPts val="0"/>
              </a:spcAft>
              <a:buNone/>
            </a:pPr>
            <a:r>
              <a:rPr lang="en-US" sz="1600" i="1" dirty="0">
                <a:latin typeface="Times New Roman" pitchFamily="18" charset="0"/>
                <a:ea typeface="Arial"/>
                <a:cs typeface="Times New Roman" pitchFamily="18" charset="0"/>
                <a:sym typeface="Arial"/>
              </a:rPr>
              <a:t>K</a:t>
            </a:r>
            <a:r>
              <a:rPr lang="en-US" sz="1600" dirty="0"/>
              <a:t>ey for staying in touch and up-to-date as well as contributing to our world and being creative</a:t>
            </a:r>
            <a:r>
              <a:rPr lang="en-US" sz="2800" dirty="0"/>
              <a:t>. </a:t>
            </a:r>
            <a:endParaRPr lang="en-US" sz="2000" b="1" dirty="0">
              <a:latin typeface="Times New Roman" pitchFamily="18" charset="0"/>
              <a:ea typeface="Arial"/>
              <a:cs typeface="Times New Roman" pitchFamily="18" charset="0"/>
              <a:sym typeface="Arial"/>
            </a:endParaRPr>
          </a:p>
          <a:p>
            <a:pPr marL="0" lvl="0" indent="0" algn="r" rtl="0">
              <a:spcBef>
                <a:spcPts val="0"/>
              </a:spcBef>
              <a:spcAft>
                <a:spcPts val="0"/>
              </a:spcAft>
              <a:buNone/>
            </a:pPr>
            <a:r>
              <a:rPr lang="en-US" sz="1800" b="1" dirty="0">
                <a:latin typeface="Times New Roman" pitchFamily="18" charset="0"/>
                <a:ea typeface="Arial"/>
                <a:cs typeface="Times New Roman" pitchFamily="18" charset="0"/>
                <a:sym typeface="Arial"/>
              </a:rPr>
              <a:t>    </a:t>
            </a:r>
            <a:r>
              <a:rPr lang="en-US" sz="1800" b="1" u="sng" dirty="0">
                <a:solidFill>
                  <a:schemeClr val="tx2">
                    <a:lumMod val="60000"/>
                    <a:lumOff val="40000"/>
                  </a:schemeClr>
                </a:solidFill>
                <a:latin typeface="Times New Roman" pitchFamily="18" charset="0"/>
                <a:ea typeface="Arial"/>
                <a:cs typeface="Times New Roman" pitchFamily="18" charset="0"/>
                <a:sym typeface="Arial"/>
              </a:rPr>
              <a:t>Software Required</a:t>
            </a:r>
          </a:p>
          <a:p>
            <a:pPr marL="0" lvl="0" indent="0" algn="r" rtl="0">
              <a:spcBef>
                <a:spcPts val="0"/>
              </a:spcBef>
              <a:spcAft>
                <a:spcPts val="0"/>
              </a:spcAft>
              <a:buNone/>
            </a:pPr>
            <a:r>
              <a:rPr lang="en-US" sz="1800" dirty="0">
                <a:latin typeface="Times New Roman" pitchFamily="18" charset="0"/>
                <a:ea typeface="Arial"/>
                <a:cs typeface="Times New Roman" pitchFamily="18" charset="0"/>
                <a:sym typeface="Arial"/>
              </a:rPr>
              <a:t>Node </a:t>
            </a:r>
            <a:r>
              <a:rPr lang="en-US" sz="1800" dirty="0" err="1">
                <a:latin typeface="Times New Roman" pitchFamily="18" charset="0"/>
                <a:ea typeface="Arial"/>
                <a:cs typeface="Times New Roman" pitchFamily="18" charset="0"/>
                <a:sym typeface="Arial"/>
              </a:rPr>
              <a:t>Js</a:t>
            </a:r>
            <a:r>
              <a:rPr lang="en-US" sz="1800" dirty="0">
                <a:latin typeface="Times New Roman" pitchFamily="18" charset="0"/>
                <a:ea typeface="Arial"/>
                <a:cs typeface="Times New Roman" pitchFamily="18" charset="0"/>
                <a:sym typeface="Arial"/>
              </a:rPr>
              <a:t>, Express </a:t>
            </a:r>
            <a:r>
              <a:rPr lang="en-US" sz="1800" dirty="0" err="1">
                <a:latin typeface="Times New Roman" pitchFamily="18" charset="0"/>
                <a:ea typeface="Arial"/>
                <a:cs typeface="Times New Roman" pitchFamily="18" charset="0"/>
                <a:sym typeface="Arial"/>
              </a:rPr>
              <a:t>Js</a:t>
            </a:r>
            <a:r>
              <a:rPr lang="en-US" sz="1800" dirty="0">
                <a:latin typeface="Times New Roman" pitchFamily="18" charset="0"/>
                <a:ea typeface="Arial"/>
                <a:cs typeface="Times New Roman" pitchFamily="18" charset="0"/>
                <a:sym typeface="Arial"/>
              </a:rPr>
              <a:t>, </a:t>
            </a:r>
            <a:r>
              <a:rPr lang="en-US" sz="1600" dirty="0">
                <a:latin typeface="Times New Roman" pitchFamily="18" charset="0"/>
                <a:ea typeface="Arial"/>
                <a:cs typeface="Times New Roman" pitchFamily="18" charset="0"/>
                <a:sym typeface="Arial"/>
              </a:rPr>
              <a:t>MongoDB</a:t>
            </a:r>
            <a:r>
              <a:rPr lang="en-US" sz="1800" dirty="0">
                <a:latin typeface="Times New Roman" pitchFamily="18" charset="0"/>
                <a:ea typeface="Arial"/>
                <a:cs typeface="Times New Roman" pitchFamily="18" charset="0"/>
                <a:sym typeface="Arial"/>
              </a:rPr>
              <a:t> etc.</a:t>
            </a:r>
            <a:endParaRPr lang="en-US" sz="1800" b="1" dirty="0">
              <a:latin typeface="Times New Roman" pitchFamily="18" charset="0"/>
              <a:ea typeface="Arial"/>
              <a:cs typeface="Times New Roman" pitchFamily="18" charset="0"/>
              <a:sym typeface="Arial"/>
            </a:endParaRPr>
          </a:p>
          <a:p>
            <a:pPr marL="0" lvl="0" indent="0" rtl="0">
              <a:spcBef>
                <a:spcPts val="0"/>
              </a:spcBef>
              <a:spcAft>
                <a:spcPts val="0"/>
              </a:spcAft>
              <a:buNone/>
            </a:pPr>
            <a:r>
              <a:rPr lang="en-US" sz="2000" b="1" i="1" dirty="0">
                <a:latin typeface="Times New Roman" pitchFamily="18" charset="0"/>
                <a:ea typeface="Arial"/>
                <a:cs typeface="Times New Roman" pitchFamily="18" charset="0"/>
                <a:sym typeface="Arial"/>
              </a:rPr>
              <a:t>    </a:t>
            </a:r>
            <a:r>
              <a:rPr lang="en-US" sz="2000" b="1" u="sng" dirty="0">
                <a:solidFill>
                  <a:schemeClr val="tx2">
                    <a:lumMod val="60000"/>
                    <a:lumOff val="40000"/>
                  </a:schemeClr>
                </a:solidFill>
                <a:latin typeface="Times New Roman" pitchFamily="18" charset="0"/>
                <a:ea typeface="Arial"/>
                <a:cs typeface="Times New Roman" pitchFamily="18" charset="0"/>
                <a:sym typeface="Arial"/>
              </a:rPr>
              <a:t>Implementation</a:t>
            </a:r>
          </a:p>
          <a:p>
            <a:pPr marL="0" lvl="0" indent="0" rtl="0">
              <a:spcBef>
                <a:spcPts val="0"/>
              </a:spcBef>
              <a:spcAft>
                <a:spcPts val="0"/>
              </a:spcAft>
              <a:buNone/>
            </a:pPr>
            <a:r>
              <a:rPr lang="en-US" sz="2000" i="1" dirty="0">
                <a:latin typeface="Times New Roman" pitchFamily="18" charset="0"/>
                <a:ea typeface="Arial"/>
                <a:cs typeface="Times New Roman" pitchFamily="18" charset="0"/>
                <a:sym typeface="Arial"/>
              </a:rPr>
              <a:t>Full-Fledged responsive website</a:t>
            </a:r>
            <a:r>
              <a:rPr lang="en-US" sz="2000" b="1" dirty="0">
                <a:latin typeface="Times New Roman" pitchFamily="18" charset="0"/>
                <a:ea typeface="Arial"/>
                <a:cs typeface="Times New Roman" pitchFamily="18" charset="0"/>
                <a:sym typeface="Arial"/>
              </a:rPr>
              <a:t>. </a:t>
            </a:r>
          </a:p>
          <a:p>
            <a:pPr marL="0" lvl="0" indent="0" algn="r" rtl="0">
              <a:spcBef>
                <a:spcPts val="0"/>
              </a:spcBef>
              <a:spcAft>
                <a:spcPts val="0"/>
              </a:spcAft>
              <a:buNone/>
            </a:pPr>
            <a:r>
              <a:rPr lang="en-US" sz="2000" b="1" dirty="0">
                <a:latin typeface="Times New Roman" pitchFamily="18" charset="0"/>
                <a:ea typeface="Arial"/>
                <a:cs typeface="Times New Roman" pitchFamily="18" charset="0"/>
                <a:sym typeface="Arial"/>
              </a:rPr>
              <a:t>    </a:t>
            </a:r>
            <a:r>
              <a:rPr lang="en-US" sz="2000" b="1" u="sng" dirty="0">
                <a:solidFill>
                  <a:schemeClr val="tx2">
                    <a:lumMod val="60000"/>
                    <a:lumOff val="40000"/>
                  </a:schemeClr>
                </a:solidFill>
                <a:latin typeface="Times New Roman" pitchFamily="18" charset="0"/>
                <a:ea typeface="Arial"/>
                <a:cs typeface="Times New Roman" pitchFamily="18" charset="0"/>
                <a:sym typeface="Arial"/>
              </a:rPr>
              <a:t>Software Testing</a:t>
            </a:r>
          </a:p>
          <a:p>
            <a:pPr marL="0" lvl="0" indent="0" algn="r" rtl="0">
              <a:spcBef>
                <a:spcPts val="0"/>
              </a:spcBef>
              <a:spcAft>
                <a:spcPts val="0"/>
              </a:spcAft>
              <a:buNone/>
            </a:pPr>
            <a:r>
              <a:rPr lang="en-US" sz="2000" i="1" dirty="0">
                <a:latin typeface="Times New Roman" pitchFamily="18" charset="0"/>
                <a:ea typeface="Arial"/>
                <a:cs typeface="Times New Roman" pitchFamily="18" charset="0"/>
                <a:sym typeface="Arial"/>
              </a:rPr>
              <a:t>Translating design specification into source code</a:t>
            </a:r>
            <a:r>
              <a:rPr lang="en-US" sz="2000" b="1" dirty="0">
                <a:latin typeface="Times New Roman" pitchFamily="18" charset="0"/>
                <a:ea typeface="Arial"/>
                <a:cs typeface="Times New Roman" pitchFamily="18" charset="0"/>
                <a:sym typeface="Arial"/>
              </a:rPr>
              <a:t>.</a:t>
            </a:r>
          </a:p>
          <a:p>
            <a:pPr marL="0" lvl="0" indent="0" rtl="0">
              <a:spcBef>
                <a:spcPts val="0"/>
              </a:spcBef>
              <a:spcAft>
                <a:spcPts val="0"/>
              </a:spcAft>
              <a:buNone/>
            </a:pPr>
            <a:endParaRPr lang="en-US" sz="2000" b="1" dirty="0">
              <a:latin typeface="Times New Roman" pitchFamily="18" charset="0"/>
              <a:ea typeface="Arial"/>
              <a:cs typeface="Times New Roman" pitchFamily="18" charset="0"/>
              <a:sym typeface="Arial"/>
            </a:endParaRPr>
          </a:p>
          <a:p>
            <a:pPr marL="0" lvl="0" indent="0" algn="r" rtl="0">
              <a:spcBef>
                <a:spcPts val="0"/>
              </a:spcBef>
              <a:spcAft>
                <a:spcPts val="0"/>
              </a:spcAft>
              <a:buNone/>
            </a:pPr>
            <a:r>
              <a:rPr lang="en-US" sz="2000" b="1" dirty="0">
                <a:latin typeface="Times New Roman" pitchFamily="18" charset="0"/>
                <a:ea typeface="Arial"/>
                <a:cs typeface="Times New Roman" pitchFamily="18" charset="0"/>
                <a:sym typeface="Arial"/>
              </a:rPr>
              <a:t> </a:t>
            </a:r>
            <a:endParaRPr sz="2000" b="1" dirty="0">
              <a:latin typeface="Times New Roman" pitchFamily="18" charset="0"/>
              <a:ea typeface="Arial"/>
              <a:cs typeface="Times New Roman" pitchFamily="18" charset="0"/>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1768" y="487228"/>
            <a:ext cx="5631120" cy="4169043"/>
          </a:xfrm>
        </p:spPr>
        <p:txBody>
          <a:bodyPr/>
          <a:lstStyle/>
          <a:p>
            <a:pPr>
              <a:lnSpc>
                <a:spcPct val="150000"/>
              </a:lnSpc>
            </a:pPr>
            <a:r>
              <a:rPr lang="en-US" sz="5400" b="1" dirty="0">
                <a:latin typeface="Times New Roman" pitchFamily="18" charset="0"/>
                <a:cs typeface="Times New Roman" pitchFamily="18" charset="0"/>
              </a:rPr>
              <a:t>  </a:t>
            </a:r>
            <a:r>
              <a:rPr lang="en-US" sz="7000" b="1" dirty="0">
                <a:latin typeface="Times New Roman" pitchFamily="18" charset="0"/>
                <a:cs typeface="Times New Roman" pitchFamily="18" charset="0"/>
              </a:rPr>
              <a:t>TALK</a:t>
            </a:r>
            <a:br>
              <a:rPr lang="en-US" sz="7000" b="1" dirty="0">
                <a:latin typeface="Times New Roman" pitchFamily="18" charset="0"/>
                <a:cs typeface="Times New Roman" pitchFamily="18" charset="0"/>
              </a:rPr>
            </a:br>
            <a:r>
              <a:rPr lang="en-US" sz="7000" b="1" dirty="0">
                <a:latin typeface="Times New Roman" pitchFamily="18" charset="0"/>
                <a:cs typeface="Times New Roman" pitchFamily="18" charset="0"/>
              </a:rPr>
              <a:t>			LIME</a:t>
            </a:r>
            <a:br>
              <a:rPr lang="en-US" sz="7000" b="1" dirty="0">
                <a:latin typeface="Times New Roman" pitchFamily="18" charset="0"/>
                <a:cs typeface="Times New Roman" pitchFamily="18" charset="0"/>
              </a:rPr>
            </a:br>
            <a:r>
              <a:rPr lang="en-US" sz="7000" b="1" dirty="0">
                <a:latin typeface="Times New Roman" pitchFamily="18" charset="0"/>
                <a:cs typeface="Times New Roman" pitchFamily="18" charset="0"/>
              </a:rPr>
              <a:t>                   </a:t>
            </a:r>
          </a:p>
        </p:txBody>
      </p:sp>
      <p:sp>
        <p:nvSpPr>
          <p:cNvPr id="6" name="Thought Bubble: Cloud 5">
            <a:extLst>
              <a:ext uri="{FF2B5EF4-FFF2-40B4-BE49-F238E27FC236}">
                <a16:creationId xmlns:a16="http://schemas.microsoft.com/office/drawing/2014/main" id="{61059C9E-9A17-57FC-E695-3F104EC0A40A}"/>
              </a:ext>
            </a:extLst>
          </p:cNvPr>
          <p:cNvSpPr/>
          <p:nvPr/>
        </p:nvSpPr>
        <p:spPr>
          <a:xfrm rot="2128256">
            <a:off x="1012707" y="2212152"/>
            <a:ext cx="2569852" cy="1778612"/>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600" dirty="0"/>
              <a:t>CHAT</a:t>
            </a:r>
          </a:p>
        </p:txBody>
      </p:sp>
    </p:spTree>
    <p:extLst>
      <p:ext uri="{BB962C8B-B14F-4D97-AF65-F5344CB8AC3E}">
        <p14:creationId xmlns:p14="http://schemas.microsoft.com/office/powerpoint/2010/main" val="1853117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125361" y="866776"/>
            <a:ext cx="5331541" cy="3521100"/>
          </a:xfrm>
        </p:spPr>
        <p:txBody>
          <a:bodyPr/>
          <a:lstStyle/>
          <a:p>
            <a:pPr algn="ctr"/>
            <a:r>
              <a:rPr lang="en-US" sz="6600" b="1" dirty="0">
                <a:latin typeface="Times New Roman" pitchFamily="18" charset="0"/>
                <a:cs typeface="Times New Roman" pitchFamily="18" charset="0"/>
              </a:rPr>
              <a:t>Introduction</a:t>
            </a:r>
          </a:p>
        </p:txBody>
      </p:sp>
    </p:spTree>
    <p:extLst>
      <p:ext uri="{BB962C8B-B14F-4D97-AF65-F5344CB8AC3E}">
        <p14:creationId xmlns:p14="http://schemas.microsoft.com/office/powerpoint/2010/main" val="1368008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1448" y="305259"/>
            <a:ext cx="6437670" cy="1493100"/>
          </a:xfrm>
        </p:spPr>
        <p:txBody>
          <a:bodyPr/>
          <a:lstStyle/>
          <a:p>
            <a:pPr algn="ctr"/>
            <a:r>
              <a:rPr lang="en-US" sz="3600" b="1" dirty="0">
                <a:latin typeface="Times New Roman" pitchFamily="18" charset="0"/>
                <a:cs typeface="Times New Roman" pitchFamily="18" charset="0"/>
              </a:rPr>
              <a:t>OVERVIEW</a:t>
            </a:r>
          </a:p>
        </p:txBody>
      </p:sp>
      <p:sp>
        <p:nvSpPr>
          <p:cNvPr id="3" name="Text Placeholder 2"/>
          <p:cNvSpPr>
            <a:spLocks noGrp="1"/>
          </p:cNvSpPr>
          <p:nvPr>
            <p:ph type="body" idx="1"/>
          </p:nvPr>
        </p:nvSpPr>
        <p:spPr>
          <a:xfrm>
            <a:off x="3664973" y="1150374"/>
            <a:ext cx="3252021" cy="3738716"/>
          </a:xfrm>
        </p:spPr>
        <p:txBody>
          <a:bodyPr/>
          <a:lstStyle/>
          <a:p>
            <a:pPr marL="146050" indent="0">
              <a:buNone/>
            </a:pPr>
            <a:r>
              <a:rPr lang="en-US" sz="1800" dirty="0"/>
              <a:t>Social media and social networks, from Facebook to Snapchat to Twitter and beyond, are an increasingly important part of how we communicate and connect day to day. They are key for staying in touch and up-to-date as well as contributing to our world and being creative.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823" y="1622321"/>
            <a:ext cx="3222523" cy="2639962"/>
          </a:xfrm>
          <a:prstGeom prst="rect">
            <a:avLst/>
          </a:prstGeom>
        </p:spPr>
      </p:pic>
    </p:spTree>
    <p:extLst>
      <p:ext uri="{BB962C8B-B14F-4D97-AF65-F5344CB8AC3E}">
        <p14:creationId xmlns:p14="http://schemas.microsoft.com/office/powerpoint/2010/main" val="372957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3756" y="54538"/>
            <a:ext cx="5473412" cy="1493100"/>
          </a:xfrm>
        </p:spPr>
        <p:txBody>
          <a:bodyPr/>
          <a:lstStyle/>
          <a:p>
            <a:pPr algn="ctr"/>
            <a:r>
              <a:rPr lang="en-US" sz="3600" b="1" dirty="0"/>
              <a:t>MOTIVATION</a:t>
            </a:r>
          </a:p>
        </p:txBody>
      </p:sp>
      <p:sp>
        <p:nvSpPr>
          <p:cNvPr id="3" name="Text Placeholder 2"/>
          <p:cNvSpPr>
            <a:spLocks noGrp="1"/>
          </p:cNvSpPr>
          <p:nvPr>
            <p:ph type="body" idx="1"/>
          </p:nvPr>
        </p:nvSpPr>
        <p:spPr>
          <a:xfrm>
            <a:off x="243350" y="907027"/>
            <a:ext cx="3871452" cy="3711468"/>
          </a:xfrm>
        </p:spPr>
        <p:txBody>
          <a:bodyPr/>
          <a:lstStyle/>
          <a:p>
            <a:pPr marL="146050" indent="0">
              <a:buNone/>
            </a:pPr>
            <a:r>
              <a:rPr lang="en-US" sz="2000" dirty="0">
                <a:effectLst/>
                <a:latin typeface="Times New Roman" panose="02020603050405020304" pitchFamily="18" charset="0"/>
                <a:ea typeface="Times New Roman" panose="02020603050405020304" pitchFamily="18" charset="0"/>
              </a:rPr>
              <a:t>The purpose of our project is to develop a server site application</a:t>
            </a:r>
            <a:r>
              <a:rPr lang="en-US" sz="2000" spc="350"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with the</a:t>
            </a:r>
            <a:r>
              <a:rPr lang="en-US" sz="2000" spc="5"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help</a:t>
            </a:r>
            <a:r>
              <a:rPr lang="en-US" sz="2000" spc="5"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of</a:t>
            </a:r>
            <a:r>
              <a:rPr lang="en-US" sz="2000" spc="5"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node</a:t>
            </a:r>
            <a:r>
              <a:rPr lang="en-US" sz="2000" spc="5" dirty="0">
                <a:effectLst/>
                <a:latin typeface="Times New Roman" panose="02020603050405020304" pitchFamily="18" charset="0"/>
                <a:ea typeface="Times New Roman" panose="02020603050405020304" pitchFamily="18" charset="0"/>
              </a:rPr>
              <a:t> </a:t>
            </a:r>
            <a:r>
              <a:rPr lang="en-US" sz="2000" dirty="0" err="1">
                <a:effectLst/>
                <a:latin typeface="Times New Roman" panose="02020603050405020304" pitchFamily="18" charset="0"/>
                <a:ea typeface="Times New Roman" panose="02020603050405020304" pitchFamily="18" charset="0"/>
              </a:rPr>
              <a:t>js</a:t>
            </a:r>
            <a:r>
              <a:rPr lang="en-US" sz="2000" spc="5"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and</a:t>
            </a:r>
            <a:r>
              <a:rPr lang="en-US" sz="2000" spc="5"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API</a:t>
            </a:r>
            <a:r>
              <a:rPr lang="en-US" sz="2000" spc="5"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framework</a:t>
            </a:r>
            <a:r>
              <a:rPr lang="en-US" sz="2000" spc="5" dirty="0">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There is a</a:t>
            </a:r>
            <a:r>
              <a:rPr lang="en-US" sz="2000" spc="5"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dedicated news feed for the other user where users can connect with each other.</a:t>
            </a:r>
            <a:r>
              <a:rPr lang="en-US" sz="2000" spc="5" dirty="0">
                <a:latin typeface="Times New Roman" panose="02020603050405020304" pitchFamily="18" charset="0"/>
                <a:ea typeface="Times New Roman" panose="02020603050405020304" pitchFamily="18" charset="0"/>
              </a:rPr>
              <a:t> </a:t>
            </a:r>
            <a:r>
              <a:rPr lang="en-US" sz="2000" dirty="0"/>
              <a:t>Students can post their queries and faculties can share the announcements on their fields.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8542" y="1128251"/>
            <a:ext cx="2883310" cy="3421625"/>
          </a:xfrm>
          <a:prstGeom prst="rect">
            <a:avLst/>
          </a:prstGeom>
        </p:spPr>
      </p:pic>
    </p:spTree>
    <p:extLst>
      <p:ext uri="{BB962C8B-B14F-4D97-AF65-F5344CB8AC3E}">
        <p14:creationId xmlns:p14="http://schemas.microsoft.com/office/powerpoint/2010/main" val="956357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2"/>
          <p:cNvSpPr txBox="1">
            <a:spLocks noGrp="1"/>
          </p:cNvSpPr>
          <p:nvPr>
            <p:ph type="title"/>
          </p:nvPr>
        </p:nvSpPr>
        <p:spPr>
          <a:xfrm>
            <a:off x="103240" y="354111"/>
            <a:ext cx="7295976"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solidFill>
                  <a:schemeClr val="bg1"/>
                </a:solidFill>
                <a:latin typeface="Algerian" pitchFamily="82" charset="0"/>
                <a:cs typeface="Times New Roman" pitchFamily="18" charset="0"/>
              </a:rPr>
              <a:t>SOFTWARE DEVELOPMENT LIFE CYCLE</a:t>
            </a:r>
            <a:endParaRPr sz="2800" dirty="0">
              <a:solidFill>
                <a:schemeClr val="bg1"/>
              </a:solidFill>
              <a:latin typeface="Algerian" pitchFamily="82" charset="0"/>
              <a:cs typeface="Times New Roman" pitchFamily="18" charset="0"/>
            </a:endParaRPr>
          </a:p>
        </p:txBody>
      </p:sp>
      <p:sp>
        <p:nvSpPr>
          <p:cNvPr id="3" name="Google Shape;270;p22"/>
          <p:cNvSpPr txBox="1">
            <a:spLocks/>
          </p:cNvSpPr>
          <p:nvPr/>
        </p:nvSpPr>
        <p:spPr>
          <a:xfrm>
            <a:off x="-22121" y="899649"/>
            <a:ext cx="7295976" cy="41811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endParaRPr lang="en-US" sz="2800" b="1" dirty="0">
              <a:solidFill>
                <a:schemeClr val="tx2">
                  <a:lumMod val="60000"/>
                  <a:lumOff val="40000"/>
                </a:schemeClr>
              </a:solidFill>
              <a:latin typeface="Algerian" pitchFamily="82" charset="0"/>
            </a:endParaRPr>
          </a:p>
        </p:txBody>
      </p:sp>
      <p:sp>
        <p:nvSpPr>
          <p:cNvPr id="4" name="Google Shape;270;p22"/>
          <p:cNvSpPr txBox="1">
            <a:spLocks/>
          </p:cNvSpPr>
          <p:nvPr/>
        </p:nvSpPr>
        <p:spPr>
          <a:xfrm>
            <a:off x="879437" y="973394"/>
            <a:ext cx="2139177" cy="5850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b="1" u="sng" dirty="0">
                <a:solidFill>
                  <a:schemeClr val="tx2">
                    <a:lumMod val="60000"/>
                    <a:lumOff val="40000"/>
                  </a:schemeClr>
                </a:solidFill>
                <a:latin typeface="Times New Roman" pitchFamily="18" charset="0"/>
                <a:cs typeface="Times New Roman" pitchFamily="18" charset="0"/>
              </a:rPr>
              <a:t>Stage 1</a:t>
            </a:r>
          </a:p>
        </p:txBody>
      </p:sp>
      <p:sp>
        <p:nvSpPr>
          <p:cNvPr id="5" name="Google Shape;270;p22"/>
          <p:cNvSpPr txBox="1">
            <a:spLocks/>
          </p:cNvSpPr>
          <p:nvPr/>
        </p:nvSpPr>
        <p:spPr>
          <a:xfrm>
            <a:off x="4173462" y="892275"/>
            <a:ext cx="2139177" cy="5850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b="1" u="sng" dirty="0">
                <a:solidFill>
                  <a:schemeClr val="tx2">
                    <a:lumMod val="60000"/>
                    <a:lumOff val="40000"/>
                  </a:schemeClr>
                </a:solidFill>
                <a:latin typeface="Times New Roman" pitchFamily="18" charset="0"/>
                <a:cs typeface="Times New Roman" pitchFamily="18" charset="0"/>
              </a:rPr>
              <a:t>Stage 3</a:t>
            </a:r>
          </a:p>
        </p:txBody>
      </p:sp>
      <p:sp>
        <p:nvSpPr>
          <p:cNvPr id="6" name="Google Shape;270;p22"/>
          <p:cNvSpPr txBox="1">
            <a:spLocks/>
          </p:cNvSpPr>
          <p:nvPr/>
        </p:nvSpPr>
        <p:spPr>
          <a:xfrm>
            <a:off x="2744428" y="3236040"/>
            <a:ext cx="2139177" cy="5850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b="1" u="sng" dirty="0">
                <a:solidFill>
                  <a:schemeClr val="tx2">
                    <a:lumMod val="60000"/>
                    <a:lumOff val="40000"/>
                  </a:schemeClr>
                </a:solidFill>
                <a:latin typeface="Times New Roman" pitchFamily="18" charset="0"/>
                <a:cs typeface="Times New Roman" pitchFamily="18" charset="0"/>
              </a:rPr>
              <a:t>Stage 5</a:t>
            </a:r>
          </a:p>
        </p:txBody>
      </p:sp>
      <p:sp>
        <p:nvSpPr>
          <p:cNvPr id="7" name="Google Shape;270;p22"/>
          <p:cNvSpPr txBox="1">
            <a:spLocks/>
          </p:cNvSpPr>
          <p:nvPr/>
        </p:nvSpPr>
        <p:spPr>
          <a:xfrm>
            <a:off x="4121842" y="2000845"/>
            <a:ext cx="2139177" cy="5850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b="1" u="sng" dirty="0">
                <a:solidFill>
                  <a:schemeClr val="tx2">
                    <a:lumMod val="60000"/>
                    <a:lumOff val="40000"/>
                  </a:schemeClr>
                </a:solidFill>
                <a:latin typeface="Times New Roman" pitchFamily="18" charset="0"/>
                <a:cs typeface="Times New Roman" pitchFamily="18" charset="0"/>
              </a:rPr>
              <a:t>Stage 4</a:t>
            </a:r>
          </a:p>
        </p:txBody>
      </p:sp>
      <p:sp>
        <p:nvSpPr>
          <p:cNvPr id="8" name="Google Shape;270;p22"/>
          <p:cNvSpPr txBox="1">
            <a:spLocks/>
          </p:cNvSpPr>
          <p:nvPr/>
        </p:nvSpPr>
        <p:spPr>
          <a:xfrm>
            <a:off x="1172828" y="2032813"/>
            <a:ext cx="1662092" cy="5850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b="1" u="sng" dirty="0">
                <a:solidFill>
                  <a:schemeClr val="tx2">
                    <a:lumMod val="60000"/>
                    <a:lumOff val="40000"/>
                  </a:schemeClr>
                </a:solidFill>
                <a:latin typeface="Times New Roman" pitchFamily="18" charset="0"/>
                <a:cs typeface="Times New Roman" pitchFamily="18" charset="0"/>
              </a:rPr>
              <a:t>Stage 2</a:t>
            </a:r>
          </a:p>
        </p:txBody>
      </p:sp>
      <p:sp>
        <p:nvSpPr>
          <p:cNvPr id="9" name="Google Shape;270;p22"/>
          <p:cNvSpPr txBox="1">
            <a:spLocks/>
          </p:cNvSpPr>
          <p:nvPr/>
        </p:nvSpPr>
        <p:spPr>
          <a:xfrm>
            <a:off x="715299" y="1467458"/>
            <a:ext cx="3027894" cy="8578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dirty="0">
                <a:solidFill>
                  <a:schemeClr val="bg1"/>
                </a:solidFill>
                <a:latin typeface="Times New Roman" pitchFamily="18" charset="0"/>
                <a:cs typeface="Times New Roman" pitchFamily="18" charset="0"/>
              </a:rPr>
              <a:t>Requirement Analysis</a:t>
            </a:r>
          </a:p>
        </p:txBody>
      </p:sp>
      <p:sp>
        <p:nvSpPr>
          <p:cNvPr id="13" name="Google Shape;270;p22"/>
          <p:cNvSpPr txBox="1">
            <a:spLocks/>
          </p:cNvSpPr>
          <p:nvPr/>
        </p:nvSpPr>
        <p:spPr>
          <a:xfrm>
            <a:off x="2443976" y="3698157"/>
            <a:ext cx="3123540" cy="8578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dirty="0">
                <a:solidFill>
                  <a:schemeClr val="bg1"/>
                </a:solidFill>
                <a:latin typeface="Times New Roman" pitchFamily="18" charset="0"/>
                <a:cs typeface="Times New Roman" pitchFamily="18" charset="0"/>
              </a:rPr>
              <a:t>Project Deployment</a:t>
            </a:r>
          </a:p>
        </p:txBody>
      </p:sp>
      <p:sp>
        <p:nvSpPr>
          <p:cNvPr id="14" name="Google Shape;270;p22"/>
          <p:cNvSpPr txBox="1">
            <a:spLocks/>
          </p:cNvSpPr>
          <p:nvPr/>
        </p:nvSpPr>
        <p:spPr>
          <a:xfrm>
            <a:off x="4306198" y="1329809"/>
            <a:ext cx="2218495" cy="8578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dirty="0">
                <a:solidFill>
                  <a:schemeClr val="bg1"/>
                </a:solidFill>
                <a:latin typeface="Times New Roman" pitchFamily="18" charset="0"/>
                <a:cs typeface="Times New Roman" pitchFamily="18" charset="0"/>
              </a:rPr>
              <a:t>System Testing </a:t>
            </a:r>
          </a:p>
        </p:txBody>
      </p:sp>
      <p:sp>
        <p:nvSpPr>
          <p:cNvPr id="15" name="Google Shape;270;p22"/>
          <p:cNvSpPr txBox="1">
            <a:spLocks/>
          </p:cNvSpPr>
          <p:nvPr/>
        </p:nvSpPr>
        <p:spPr>
          <a:xfrm>
            <a:off x="502896" y="2561289"/>
            <a:ext cx="2892260" cy="8578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dirty="0">
                <a:solidFill>
                  <a:schemeClr val="bg1"/>
                </a:solidFill>
                <a:latin typeface="Times New Roman" pitchFamily="18" charset="0"/>
                <a:cs typeface="Times New Roman" pitchFamily="18" charset="0"/>
              </a:rPr>
              <a:t>Software Design</a:t>
            </a:r>
          </a:p>
        </p:txBody>
      </p:sp>
      <p:sp>
        <p:nvSpPr>
          <p:cNvPr id="16" name="Google Shape;270;p22"/>
          <p:cNvSpPr txBox="1">
            <a:spLocks/>
          </p:cNvSpPr>
          <p:nvPr/>
        </p:nvSpPr>
        <p:spPr>
          <a:xfrm>
            <a:off x="4121842" y="2589564"/>
            <a:ext cx="2507226" cy="8578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dirty="0">
                <a:solidFill>
                  <a:schemeClr val="bg1"/>
                </a:solidFill>
                <a:latin typeface="Times New Roman" pitchFamily="18" charset="0"/>
                <a:cs typeface="Times New Roman" pitchFamily="18" charset="0"/>
              </a:rPr>
              <a:t>Implementation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9979" y="612058"/>
            <a:ext cx="6044060" cy="3561966"/>
          </a:xfrm>
        </p:spPr>
        <p:txBody>
          <a:bodyPr/>
          <a:lstStyle/>
          <a:p>
            <a:pPr algn="ctr"/>
            <a:r>
              <a:rPr lang="en-US" sz="7200" b="1" dirty="0"/>
              <a:t>01 </a:t>
            </a:r>
            <a:br>
              <a:rPr lang="en-US" sz="7200" b="1" dirty="0"/>
            </a:br>
            <a:r>
              <a:rPr lang="en-US" sz="3200" b="1" dirty="0"/>
              <a:t>Software Requirements</a:t>
            </a:r>
          </a:p>
        </p:txBody>
      </p:sp>
    </p:spTree>
    <p:extLst>
      <p:ext uri="{BB962C8B-B14F-4D97-AF65-F5344CB8AC3E}">
        <p14:creationId xmlns:p14="http://schemas.microsoft.com/office/powerpoint/2010/main" val="2733361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4"/>
          <p:cNvSpPr txBox="1">
            <a:spLocks noGrp="1"/>
          </p:cNvSpPr>
          <p:nvPr>
            <p:ph type="title"/>
          </p:nvPr>
        </p:nvSpPr>
        <p:spPr>
          <a:xfrm>
            <a:off x="787278" y="361153"/>
            <a:ext cx="6402327"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b="1" dirty="0">
                <a:latin typeface="Algerian" pitchFamily="82" charset="0"/>
              </a:rPr>
              <a:t>Software Requirements</a:t>
            </a:r>
            <a:endParaRPr sz="3200" b="1" dirty="0">
              <a:latin typeface="Algerian" pitchFamily="82"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5178" y="2669456"/>
            <a:ext cx="1136036" cy="1179872"/>
          </a:xfrm>
          <a:prstGeom prst="rect">
            <a:avLst/>
          </a:prstGeom>
        </p:spPr>
      </p:pic>
      <p:sp>
        <p:nvSpPr>
          <p:cNvPr id="9" name="TextBox 8"/>
          <p:cNvSpPr txBox="1"/>
          <p:nvPr/>
        </p:nvSpPr>
        <p:spPr>
          <a:xfrm>
            <a:off x="4712110" y="1187575"/>
            <a:ext cx="2603090" cy="1107996"/>
          </a:xfrm>
          <a:prstGeom prst="rect">
            <a:avLst/>
          </a:prstGeom>
          <a:noFill/>
        </p:spPr>
        <p:txBody>
          <a:bodyPr wrap="square" rtlCol="0">
            <a:spAutoFit/>
          </a:bodyPr>
          <a:lstStyle/>
          <a:p>
            <a:r>
              <a:rPr lang="en-US" sz="2400" dirty="0">
                <a:solidFill>
                  <a:schemeClr val="bg1"/>
                </a:solidFill>
              </a:rPr>
              <a:t>Node JS</a:t>
            </a:r>
          </a:p>
          <a:p>
            <a:r>
              <a:rPr lang="en-US" dirty="0">
                <a:solidFill>
                  <a:schemeClr val="bg1"/>
                </a:solidFill>
              </a:rPr>
              <a:t>It is used as backend service </a:t>
            </a:r>
          </a:p>
          <a:p>
            <a:r>
              <a:rPr lang="en-US" dirty="0">
                <a:solidFill>
                  <a:schemeClr val="bg1"/>
                </a:solidFill>
              </a:rPr>
              <a:t>Where JS works on server side of the application.</a:t>
            </a:r>
          </a:p>
        </p:txBody>
      </p:sp>
      <p:sp>
        <p:nvSpPr>
          <p:cNvPr id="12" name="TextBox 11"/>
          <p:cNvSpPr txBox="1"/>
          <p:nvPr/>
        </p:nvSpPr>
        <p:spPr>
          <a:xfrm>
            <a:off x="4864510" y="2817170"/>
            <a:ext cx="2603090" cy="892552"/>
          </a:xfrm>
          <a:prstGeom prst="rect">
            <a:avLst/>
          </a:prstGeom>
          <a:noFill/>
        </p:spPr>
        <p:txBody>
          <a:bodyPr wrap="square" rtlCol="0">
            <a:spAutoFit/>
          </a:bodyPr>
          <a:lstStyle/>
          <a:p>
            <a:r>
              <a:rPr lang="en-US" sz="2400" dirty="0">
                <a:solidFill>
                  <a:schemeClr val="bg1"/>
                </a:solidFill>
              </a:rPr>
              <a:t>CSS</a:t>
            </a:r>
          </a:p>
          <a:p>
            <a:r>
              <a:rPr lang="en-US" dirty="0">
                <a:solidFill>
                  <a:schemeClr val="bg1"/>
                </a:solidFill>
              </a:rPr>
              <a:t>Complete design of the webpage.</a:t>
            </a:r>
          </a:p>
        </p:txBody>
      </p:sp>
      <p:sp>
        <p:nvSpPr>
          <p:cNvPr id="13" name="TextBox 12"/>
          <p:cNvSpPr txBox="1"/>
          <p:nvPr/>
        </p:nvSpPr>
        <p:spPr>
          <a:xfrm>
            <a:off x="316271" y="3063839"/>
            <a:ext cx="2603090" cy="1107996"/>
          </a:xfrm>
          <a:prstGeom prst="rect">
            <a:avLst/>
          </a:prstGeom>
          <a:noFill/>
        </p:spPr>
        <p:txBody>
          <a:bodyPr wrap="square" rtlCol="0">
            <a:spAutoFit/>
          </a:bodyPr>
          <a:lstStyle/>
          <a:p>
            <a:r>
              <a:rPr lang="en-US" sz="2400" dirty="0">
                <a:solidFill>
                  <a:schemeClr val="bg1"/>
                </a:solidFill>
              </a:rPr>
              <a:t>MongoDB</a:t>
            </a:r>
          </a:p>
          <a:p>
            <a:r>
              <a:rPr lang="en-US" dirty="0">
                <a:solidFill>
                  <a:schemeClr val="bg1"/>
                </a:solidFill>
              </a:rPr>
              <a:t>Allows it to store </a:t>
            </a:r>
          </a:p>
          <a:p>
            <a:r>
              <a:rPr lang="en-US" dirty="0">
                <a:solidFill>
                  <a:schemeClr val="bg1"/>
                </a:solidFill>
              </a:rPr>
              <a:t>Large scale of data </a:t>
            </a:r>
          </a:p>
          <a:p>
            <a:r>
              <a:rPr lang="en-US" dirty="0">
                <a:solidFill>
                  <a:schemeClr val="bg1"/>
                </a:solidFill>
              </a:rPr>
              <a:t>And work efficiently.</a:t>
            </a:r>
          </a:p>
        </p:txBody>
      </p:sp>
      <p:sp>
        <p:nvSpPr>
          <p:cNvPr id="14" name="TextBox 13"/>
          <p:cNvSpPr txBox="1"/>
          <p:nvPr/>
        </p:nvSpPr>
        <p:spPr>
          <a:xfrm>
            <a:off x="729953" y="1248664"/>
            <a:ext cx="2477729" cy="954107"/>
          </a:xfrm>
          <a:prstGeom prst="rect">
            <a:avLst/>
          </a:prstGeom>
          <a:noFill/>
        </p:spPr>
        <p:txBody>
          <a:bodyPr wrap="square" rtlCol="0">
            <a:spAutoFit/>
          </a:bodyPr>
          <a:lstStyle/>
          <a:p>
            <a:r>
              <a:rPr lang="en-US" sz="2400" dirty="0">
                <a:solidFill>
                  <a:schemeClr val="bg1"/>
                </a:solidFill>
              </a:rPr>
              <a:t>React JS</a:t>
            </a:r>
          </a:p>
          <a:p>
            <a:r>
              <a:rPr lang="en-US" sz="1600" dirty="0">
                <a:solidFill>
                  <a:schemeClr val="bg1"/>
                </a:solidFill>
                <a:latin typeface="arial" panose="020B0604020202020204" pitchFamily="34" charset="0"/>
              </a:rPr>
              <a:t>For building interfaces</a:t>
            </a:r>
            <a:r>
              <a:rPr lang="en-US" sz="2400" dirty="0">
                <a:solidFill>
                  <a:schemeClr val="bg1"/>
                </a:solidFill>
                <a:latin typeface="arial" panose="020B0604020202020204" pitchFamily="34" charset="0"/>
              </a:rPr>
              <a:t>.</a:t>
            </a:r>
            <a:r>
              <a:rPr lang="en-US" sz="3200" b="0" i="0" dirty="0">
                <a:solidFill>
                  <a:srgbClr val="202124"/>
                </a:solidFill>
                <a:effectLst/>
                <a:latin typeface="arial" panose="020B0604020202020204" pitchFamily="34" charset="0"/>
              </a:rPr>
              <a:t>.</a:t>
            </a:r>
            <a:endParaRPr lang="en-US" sz="2400" dirty="0">
              <a:solidFill>
                <a:schemeClr val="bg1"/>
              </a:solidFill>
            </a:endParaRPr>
          </a:p>
        </p:txBody>
      </p:sp>
      <p:pic>
        <p:nvPicPr>
          <p:cNvPr id="15" name="Picture 14">
            <a:extLst>
              <a:ext uri="{FF2B5EF4-FFF2-40B4-BE49-F238E27FC236}">
                <a16:creationId xmlns:a16="http://schemas.microsoft.com/office/drawing/2014/main" id="{BC974B41-4DE5-B27B-0ACC-EA2CD0F2C144}"/>
              </a:ext>
            </a:extLst>
          </p:cNvPr>
          <p:cNvPicPr>
            <a:picLocks noChangeAspect="1"/>
          </p:cNvPicPr>
          <p:nvPr/>
        </p:nvPicPr>
        <p:blipFill>
          <a:blip r:embed="rId4"/>
          <a:stretch>
            <a:fillRect/>
          </a:stretch>
        </p:blipFill>
        <p:spPr>
          <a:xfrm>
            <a:off x="2065593" y="2145129"/>
            <a:ext cx="1260896" cy="1027676"/>
          </a:xfrm>
          <a:prstGeom prst="rect">
            <a:avLst/>
          </a:prstGeom>
        </p:spPr>
      </p:pic>
      <p:pic>
        <p:nvPicPr>
          <p:cNvPr id="17" name="Picture 16">
            <a:extLst>
              <a:ext uri="{FF2B5EF4-FFF2-40B4-BE49-F238E27FC236}">
                <a16:creationId xmlns:a16="http://schemas.microsoft.com/office/drawing/2014/main" id="{56BD33A9-CAAD-4FFF-D900-E52EC870A7EF}"/>
              </a:ext>
            </a:extLst>
          </p:cNvPr>
          <p:cNvPicPr>
            <a:picLocks noChangeAspect="1"/>
          </p:cNvPicPr>
          <p:nvPr/>
        </p:nvPicPr>
        <p:blipFill>
          <a:blip r:embed="rId5"/>
          <a:stretch>
            <a:fillRect/>
          </a:stretch>
        </p:blipFill>
        <p:spPr>
          <a:xfrm>
            <a:off x="3068664" y="1176142"/>
            <a:ext cx="1576046" cy="1297902"/>
          </a:xfrm>
          <a:prstGeom prst="rect">
            <a:avLst/>
          </a:prstGeom>
        </p:spPr>
      </p:pic>
      <p:pic>
        <p:nvPicPr>
          <p:cNvPr id="19" name="Picture 18">
            <a:extLst>
              <a:ext uri="{FF2B5EF4-FFF2-40B4-BE49-F238E27FC236}">
                <a16:creationId xmlns:a16="http://schemas.microsoft.com/office/drawing/2014/main" id="{DEB9CFD8-A6DC-65AE-0636-6189ACF1710E}"/>
              </a:ext>
            </a:extLst>
          </p:cNvPr>
          <p:cNvPicPr>
            <a:picLocks noChangeAspect="1"/>
          </p:cNvPicPr>
          <p:nvPr/>
        </p:nvPicPr>
        <p:blipFill>
          <a:blip r:embed="rId6"/>
          <a:stretch>
            <a:fillRect/>
          </a:stretch>
        </p:blipFill>
        <p:spPr>
          <a:xfrm>
            <a:off x="2065593" y="3172804"/>
            <a:ext cx="1590778" cy="1297902"/>
          </a:xfrm>
          <a:prstGeom prst="rect">
            <a:avLst/>
          </a:prstGeom>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1365</TotalTime>
  <Words>313</Words>
  <Application>Microsoft Office PowerPoint</Application>
  <PresentationFormat>Custom</PresentationFormat>
  <Paragraphs>55</Paragraphs>
  <Slides>16</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Montserrat</vt:lpstr>
      <vt:lpstr>Bell MT</vt:lpstr>
      <vt:lpstr>Arial</vt:lpstr>
      <vt:lpstr>Lato</vt:lpstr>
      <vt:lpstr>Arial</vt:lpstr>
      <vt:lpstr>Algerian</vt:lpstr>
      <vt:lpstr>Times New Roman</vt:lpstr>
      <vt:lpstr>Focus</vt:lpstr>
      <vt:lpstr>MINI PROJECT ON  TALK LIME    </vt:lpstr>
      <vt:lpstr>TABLE OF CONTENTS</vt:lpstr>
      <vt:lpstr>  TALK    LIME                    </vt:lpstr>
      <vt:lpstr>Introduction</vt:lpstr>
      <vt:lpstr>OVERVIEW</vt:lpstr>
      <vt:lpstr>MOTIVATION</vt:lpstr>
      <vt:lpstr>SOFTWARE DEVELOPMENT LIFE CYCLE</vt:lpstr>
      <vt:lpstr>01  Software Requirements</vt:lpstr>
      <vt:lpstr>Software Requirements</vt:lpstr>
      <vt:lpstr>02 Software Design</vt:lpstr>
      <vt:lpstr>Overlay:</vt:lpstr>
      <vt:lpstr>03 System Testing</vt:lpstr>
      <vt:lpstr>Login:</vt:lpstr>
      <vt:lpstr>04 Implementation</vt:lpstr>
      <vt:lpstr>Implementation: The website is finally implemented using React Js, CSS, NodeJs, MongoDB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NEWS DETECTION</dc:title>
  <dc:creator>unnati gupta</dc:creator>
  <cp:lastModifiedBy>Snigdha Gupta</cp:lastModifiedBy>
  <cp:revision>42</cp:revision>
  <dcterms:modified xsi:type="dcterms:W3CDTF">2022-11-25T13:08:59Z</dcterms:modified>
</cp:coreProperties>
</file>